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56" r:id="rId2"/>
    <p:sldId id="257" r:id="rId3"/>
    <p:sldId id="258" r:id="rId4"/>
    <p:sldId id="260" r:id="rId5"/>
    <p:sldId id="261" r:id="rId6"/>
    <p:sldId id="259" r:id="rId7"/>
    <p:sldId id="262" r:id="rId8"/>
    <p:sldId id="265" r:id="rId9"/>
    <p:sldId id="264" r:id="rId10"/>
    <p:sldId id="266" r:id="rId11"/>
    <p:sldId id="267"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69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E90DA2-E504-4E75-8988-958D24CA2B6D}" type="datetimeFigureOut">
              <a:rPr lang="en-US" smtClean="0"/>
              <a:t>9/12/2012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AF4330-AAD4-4AAD-9BB1-F247130BA01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Remember you cannot change the title of the essay</a:t>
            </a:r>
            <a:endParaRPr lang="en-US" dirty="0"/>
          </a:p>
        </p:txBody>
      </p:sp>
      <p:sp>
        <p:nvSpPr>
          <p:cNvPr id="4" name="Slide Number Placeholder 3"/>
          <p:cNvSpPr>
            <a:spLocks noGrp="1"/>
          </p:cNvSpPr>
          <p:nvPr>
            <p:ph type="sldNum" sz="quarter" idx="10"/>
          </p:nvPr>
        </p:nvSpPr>
        <p:spPr/>
        <p:txBody>
          <a:bodyPr/>
          <a:lstStyle/>
          <a:p>
            <a:fld id="{83AF4330-AAD4-4AAD-9BB1-F247130BA01E}" type="slidenum">
              <a:rPr lang="en-US" smtClean="0"/>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Justification, belief,</a:t>
            </a:r>
            <a:r>
              <a:rPr lang="en-US" baseline="0" dirty="0" smtClean="0"/>
              <a:t> knowledge, truth, knowledge issues</a:t>
            </a:r>
            <a:endParaRPr lang="en-US" dirty="0"/>
          </a:p>
        </p:txBody>
      </p:sp>
      <p:sp>
        <p:nvSpPr>
          <p:cNvPr id="4" name="Slide Number Placeholder 3"/>
          <p:cNvSpPr>
            <a:spLocks noGrp="1"/>
          </p:cNvSpPr>
          <p:nvPr>
            <p:ph type="sldNum" sz="quarter" idx="10"/>
          </p:nvPr>
        </p:nvSpPr>
        <p:spPr/>
        <p:txBody>
          <a:bodyPr/>
          <a:lstStyle/>
          <a:p>
            <a:fld id="{83AF4330-AAD4-4AAD-9BB1-F247130BA01E}" type="slidenum">
              <a:rPr lang="en-US" smtClean="0"/>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Evaluate, assess, to what extent</a:t>
            </a:r>
            <a:endParaRPr lang="en-US" dirty="0"/>
          </a:p>
        </p:txBody>
      </p:sp>
      <p:sp>
        <p:nvSpPr>
          <p:cNvPr id="4" name="Slide Number Placeholder 3"/>
          <p:cNvSpPr>
            <a:spLocks noGrp="1"/>
          </p:cNvSpPr>
          <p:nvPr>
            <p:ph type="sldNum" sz="quarter" idx="10"/>
          </p:nvPr>
        </p:nvSpPr>
        <p:spPr/>
        <p:txBody>
          <a:bodyPr/>
          <a:lstStyle/>
          <a:p>
            <a:fld id="{83AF4330-AAD4-4AAD-9BB1-F247130BA01E}" type="slidenum">
              <a:rPr lang="en-US" smtClean="0"/>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AF4330-AAD4-4AAD-9BB1-F247130BA01E}" type="slidenum">
              <a:rPr lang="en-US" smtClean="0"/>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AF4330-AAD4-4AAD-9BB1-F247130BA01E}" type="slidenum">
              <a:rPr lang="en-US" smtClean="0"/>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AF4330-AAD4-4AAD-9BB1-F247130BA01E}" type="slidenum">
              <a:rPr lang="en-US" smtClean="0"/>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DD088D6-2D81-479C-B927-8CB23D20F9CC}"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831951-2DE0-4C4E-924D-9109CFDC01D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D088D6-2D81-479C-B927-8CB23D20F9CC}"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831951-2DE0-4C4E-924D-9109CFDC01D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D088D6-2D81-479C-B927-8CB23D20F9CC}"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831951-2DE0-4C4E-924D-9109CFDC01D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D088D6-2D81-479C-B927-8CB23D20F9CC}"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831951-2DE0-4C4E-924D-9109CFDC01D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D088D6-2D81-479C-B927-8CB23D20F9CC}"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831951-2DE0-4C4E-924D-9109CFDC01D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D088D6-2D81-479C-B927-8CB23D20F9CC}" type="datetimeFigureOut">
              <a:rPr lang="en-US" smtClean="0"/>
              <a:t>9/12/2012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831951-2DE0-4C4E-924D-9109CFDC01D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D088D6-2D81-479C-B927-8CB23D20F9CC}" type="datetimeFigureOut">
              <a:rPr lang="en-US" smtClean="0"/>
              <a:t>9/12/2012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831951-2DE0-4C4E-924D-9109CFDC01D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D088D6-2D81-479C-B927-8CB23D20F9CC}" type="datetimeFigureOut">
              <a:rPr lang="en-US" smtClean="0"/>
              <a:t>9/12/2012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831951-2DE0-4C4E-924D-9109CFDC01D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D088D6-2D81-479C-B927-8CB23D20F9CC}" type="datetimeFigureOut">
              <a:rPr lang="en-US" smtClean="0"/>
              <a:t>9/12/2012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831951-2DE0-4C4E-924D-9109CFDC01D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D088D6-2D81-479C-B927-8CB23D20F9CC}" type="datetimeFigureOut">
              <a:rPr lang="en-US" smtClean="0"/>
              <a:t>9/12/2012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831951-2DE0-4C4E-924D-9109CFDC01D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D088D6-2D81-479C-B927-8CB23D20F9CC}" type="datetimeFigureOut">
              <a:rPr lang="en-US" smtClean="0"/>
              <a:t>9/12/2012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831951-2DE0-4C4E-924D-9109CFDC01D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D088D6-2D81-479C-B927-8CB23D20F9CC}" type="datetimeFigureOut">
              <a:rPr lang="en-US" smtClean="0"/>
              <a:t>9/12/2012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831951-2DE0-4C4E-924D-9109CFDC01DB}"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6 steps to a really good TOK essay</a:t>
            </a:r>
            <a:endParaRPr lang="en-US" dirty="0"/>
          </a:p>
        </p:txBody>
      </p:sp>
      <p:sp>
        <p:nvSpPr>
          <p:cNvPr id="7" name="Content Placeholder 6"/>
          <p:cNvSpPr>
            <a:spLocks noGrp="1"/>
          </p:cNvSpPr>
          <p:nvPr>
            <p:ph idx="1"/>
          </p:nvPr>
        </p:nvSpPr>
        <p:spPr/>
        <p:txBody>
          <a:bodyPr/>
          <a:lstStyle/>
          <a:p>
            <a:endParaRPr lang="en-US" i="1" dirty="0" smtClean="0"/>
          </a:p>
          <a:p>
            <a:pPr>
              <a:buNone/>
            </a:pPr>
            <a:endParaRPr lang="en-US" i="1" dirty="0" smtClean="0"/>
          </a:p>
          <a:p>
            <a:endParaRPr lang="en-US" i="1" dirty="0"/>
          </a:p>
          <a:p>
            <a:pPr>
              <a:buNone/>
            </a:pPr>
            <a:endParaRPr lang="en-US" i="1" dirty="0" smtClean="0"/>
          </a:p>
          <a:p>
            <a:endParaRPr lang="en-US" i="1" dirty="0"/>
          </a:p>
          <a:p>
            <a:r>
              <a:rPr lang="en-US" i="1" dirty="0" smtClean="0"/>
              <a:t>Modified </a:t>
            </a:r>
            <a:r>
              <a:rPr lang="en-US" i="1" dirty="0"/>
              <a:t>from Eileen </a:t>
            </a:r>
            <a:r>
              <a:rPr lang="en-US" i="1" dirty="0" err="1"/>
              <a:t>Dombrowski</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3000" y="533400"/>
            <a:ext cx="7010400" cy="646331"/>
          </a:xfrm>
          <a:prstGeom prst="rect">
            <a:avLst/>
          </a:prstGeom>
          <a:noFill/>
        </p:spPr>
        <p:txBody>
          <a:bodyPr wrap="square" rtlCol="0">
            <a:spAutoFit/>
          </a:bodyPr>
          <a:lstStyle/>
          <a:p>
            <a:pPr algn="ctr"/>
            <a:r>
              <a:rPr lang="en-US" sz="3600" dirty="0" smtClean="0"/>
              <a:t>Step four</a:t>
            </a:r>
            <a:endParaRPr lang="en-US" sz="3600" dirty="0"/>
          </a:p>
        </p:txBody>
      </p:sp>
      <p:sp>
        <p:nvSpPr>
          <p:cNvPr id="4" name="TextBox 3"/>
          <p:cNvSpPr txBox="1"/>
          <p:nvPr/>
        </p:nvSpPr>
        <p:spPr>
          <a:xfrm>
            <a:off x="1447800" y="5029200"/>
            <a:ext cx="6629400" cy="584775"/>
          </a:xfrm>
          <a:prstGeom prst="rect">
            <a:avLst/>
          </a:prstGeom>
          <a:noFill/>
        </p:spPr>
        <p:txBody>
          <a:bodyPr wrap="square" rtlCol="0">
            <a:spAutoFit/>
          </a:bodyPr>
          <a:lstStyle/>
          <a:p>
            <a:pPr algn="ctr"/>
            <a:r>
              <a:rPr lang="en-US" sz="3200" b="1" i="1" dirty="0" err="1" smtClean="0"/>
              <a:t>Organise</a:t>
            </a:r>
            <a:r>
              <a:rPr lang="en-US" sz="3200" b="1" i="1" dirty="0" smtClean="0"/>
              <a:t> your ideas</a:t>
            </a:r>
            <a:endParaRPr lang="en-US" sz="3200" dirty="0"/>
          </a:p>
        </p:txBody>
      </p:sp>
      <p:pic>
        <p:nvPicPr>
          <p:cNvPr id="5122" name="Picture 2"/>
          <p:cNvPicPr>
            <a:picLocks noChangeAspect="1" noChangeArrowheads="1"/>
          </p:cNvPicPr>
          <p:nvPr/>
        </p:nvPicPr>
        <p:blipFill>
          <a:blip r:embed="rId2" cstate="print"/>
          <a:srcRect/>
          <a:stretch>
            <a:fillRect/>
          </a:stretch>
        </p:blipFill>
        <p:spPr bwMode="auto">
          <a:xfrm>
            <a:off x="2286000" y="1371600"/>
            <a:ext cx="4791075" cy="3152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381000"/>
            <a:ext cx="8229600" cy="5867400"/>
          </a:xfrm>
        </p:spPr>
        <p:txBody>
          <a:bodyPr>
            <a:normAutofit fontScale="90000"/>
          </a:bodyPr>
          <a:lstStyle/>
          <a:p>
            <a:r>
              <a:rPr lang="en-US" sz="3200" i="1" dirty="0" smtClean="0"/>
              <a:t>Put your notes in related groups and then start to put them into some sort of order.</a:t>
            </a:r>
            <a:br>
              <a:rPr lang="en-US" sz="3200" i="1" dirty="0" smtClean="0"/>
            </a:br>
            <a:r>
              <a:rPr lang="en-US" sz="3200" i="1" dirty="0" smtClean="0"/>
              <a:t>E.g.</a:t>
            </a:r>
            <a:br>
              <a:rPr lang="en-US" sz="3200" i="1" dirty="0" smtClean="0"/>
            </a:br>
            <a:r>
              <a:rPr lang="en-US" sz="3200" i="1" dirty="0" smtClean="0"/>
              <a:t>Introduction</a:t>
            </a:r>
            <a:r>
              <a:rPr lang="en-US" sz="3200" i="1" dirty="0"/>
              <a:t/>
            </a:r>
            <a:br>
              <a:rPr lang="en-US" sz="3200" i="1" dirty="0"/>
            </a:br>
            <a:r>
              <a:rPr lang="en-US" sz="3200" i="1" dirty="0" smtClean="0"/>
              <a:t>Argument/counter argument</a:t>
            </a:r>
            <a:br>
              <a:rPr lang="en-US" sz="3200" i="1" dirty="0" smtClean="0"/>
            </a:br>
            <a:r>
              <a:rPr lang="en-US" sz="3200" i="1" dirty="0" smtClean="0"/>
              <a:t>strengths/weakness</a:t>
            </a:r>
            <a:br>
              <a:rPr lang="en-US" sz="3200" i="1" dirty="0" smtClean="0"/>
            </a:br>
            <a:r>
              <a:rPr lang="en-US" sz="3200" i="1" dirty="0" smtClean="0"/>
              <a:t>comparisons of AOK</a:t>
            </a:r>
            <a:br>
              <a:rPr lang="en-US" sz="3200" i="1" dirty="0" smtClean="0"/>
            </a:br>
            <a:r>
              <a:rPr lang="en-US" sz="3200" i="1" dirty="0" smtClean="0"/>
              <a:t>Examples</a:t>
            </a:r>
            <a:br>
              <a:rPr lang="en-US" sz="3200" i="1" dirty="0" smtClean="0"/>
            </a:br>
            <a:r>
              <a:rPr lang="en-US" sz="3200" i="1" dirty="0" smtClean="0"/>
              <a:t>Conclusion</a:t>
            </a:r>
            <a:r>
              <a:rPr lang="en-US" sz="3200" i="1" dirty="0"/>
              <a:t/>
            </a:r>
            <a:br>
              <a:rPr lang="en-US" sz="3200" i="1" dirty="0"/>
            </a:br>
            <a:r>
              <a:rPr lang="en-US" sz="3200" i="1" dirty="0" smtClean="0"/>
              <a:t/>
            </a:r>
            <a:br>
              <a:rPr lang="en-US" sz="3200" i="1" dirty="0" smtClean="0"/>
            </a:br>
            <a:r>
              <a:rPr lang="en-US" sz="3200" b="1" dirty="0" smtClean="0"/>
              <a:t>There is no set formula but it must fulfill the criteria</a:t>
            </a:r>
            <a:endParaRPr lang="en-US" sz="36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3000" y="533400"/>
            <a:ext cx="7010400" cy="646331"/>
          </a:xfrm>
          <a:prstGeom prst="rect">
            <a:avLst/>
          </a:prstGeom>
          <a:noFill/>
        </p:spPr>
        <p:txBody>
          <a:bodyPr wrap="square" rtlCol="0">
            <a:spAutoFit/>
          </a:bodyPr>
          <a:lstStyle/>
          <a:p>
            <a:pPr algn="ctr"/>
            <a:r>
              <a:rPr lang="en-US" sz="3600" dirty="0" smtClean="0"/>
              <a:t>Step five</a:t>
            </a:r>
            <a:endParaRPr lang="en-US" sz="3600" dirty="0"/>
          </a:p>
        </p:txBody>
      </p:sp>
      <p:sp>
        <p:nvSpPr>
          <p:cNvPr id="4" name="TextBox 3"/>
          <p:cNvSpPr txBox="1"/>
          <p:nvPr/>
        </p:nvSpPr>
        <p:spPr>
          <a:xfrm>
            <a:off x="1447800" y="5029200"/>
            <a:ext cx="6629400" cy="584775"/>
          </a:xfrm>
          <a:prstGeom prst="rect">
            <a:avLst/>
          </a:prstGeom>
          <a:noFill/>
        </p:spPr>
        <p:txBody>
          <a:bodyPr wrap="square" rtlCol="0">
            <a:spAutoFit/>
          </a:bodyPr>
          <a:lstStyle/>
          <a:p>
            <a:pPr algn="ctr"/>
            <a:r>
              <a:rPr lang="en-US" sz="3200" b="1" i="1" dirty="0" smtClean="0"/>
              <a:t>Write the essay!</a:t>
            </a:r>
            <a:endParaRPr lang="en-US" sz="3200" dirty="0"/>
          </a:p>
        </p:txBody>
      </p:sp>
      <p:pic>
        <p:nvPicPr>
          <p:cNvPr id="5122" name="Picture 2"/>
          <p:cNvPicPr>
            <a:picLocks noChangeAspect="1" noChangeArrowheads="1"/>
          </p:cNvPicPr>
          <p:nvPr/>
        </p:nvPicPr>
        <p:blipFill>
          <a:blip r:embed="rId2" cstate="print"/>
          <a:srcRect/>
          <a:stretch>
            <a:fillRect/>
          </a:stretch>
        </p:blipFill>
        <p:spPr bwMode="auto">
          <a:xfrm>
            <a:off x="2286000" y="1371600"/>
            <a:ext cx="4791075" cy="3152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381000"/>
            <a:ext cx="8229600" cy="5867400"/>
          </a:xfrm>
        </p:spPr>
        <p:txBody>
          <a:bodyPr>
            <a:normAutofit fontScale="90000"/>
          </a:bodyPr>
          <a:lstStyle/>
          <a:p>
            <a:pPr>
              <a:lnSpc>
                <a:spcPct val="150000"/>
              </a:lnSpc>
            </a:pPr>
            <a:r>
              <a:rPr lang="en-US" sz="3200" i="1" dirty="0" smtClean="0"/>
              <a:t>Keep your notes in front of you.</a:t>
            </a:r>
            <a:br>
              <a:rPr lang="en-US" sz="3200" i="1" dirty="0" smtClean="0"/>
            </a:br>
            <a:r>
              <a:rPr lang="en-US" sz="3200" i="1" dirty="0" smtClean="0"/>
              <a:t>Keep it relevant.</a:t>
            </a:r>
            <a:br>
              <a:rPr lang="en-US" sz="3200" i="1" dirty="0" smtClean="0"/>
            </a:br>
            <a:r>
              <a:rPr lang="en-US" sz="3200" i="1" dirty="0" smtClean="0"/>
              <a:t>Do not use clichéd examples.</a:t>
            </a:r>
            <a:br>
              <a:rPr lang="en-US" sz="3200" i="1" dirty="0" smtClean="0"/>
            </a:br>
            <a:r>
              <a:rPr lang="en-US" sz="3200" i="1" dirty="0" smtClean="0"/>
              <a:t>Do not use dictionary definitions.</a:t>
            </a:r>
            <a:br>
              <a:rPr lang="en-US" sz="3200" i="1" dirty="0" smtClean="0"/>
            </a:br>
            <a:r>
              <a:rPr lang="en-US" sz="3200" i="1" dirty="0" smtClean="0"/>
              <a:t>Make sure you understand what you have written.</a:t>
            </a:r>
            <a:br>
              <a:rPr lang="en-US" sz="3200" i="1" dirty="0" smtClean="0"/>
            </a:br>
            <a:r>
              <a:rPr lang="en-US" sz="3200" i="1" dirty="0" smtClean="0"/>
              <a:t>Check your facts.</a:t>
            </a:r>
            <a:br>
              <a:rPr lang="en-US" sz="3200" i="1" dirty="0" smtClean="0"/>
            </a:br>
            <a:r>
              <a:rPr lang="en-US" sz="3200" i="1" dirty="0" smtClean="0"/>
              <a:t>Identify your sources.</a:t>
            </a:r>
            <a:br>
              <a:rPr lang="en-US" sz="3200" i="1" dirty="0" smtClean="0"/>
            </a:br>
            <a:r>
              <a:rPr lang="en-US" sz="3200" i="1" dirty="0" smtClean="0"/>
              <a:t>Read it out loud.</a:t>
            </a:r>
            <a:br>
              <a:rPr lang="en-US" sz="3200" i="1" dirty="0" smtClean="0"/>
            </a:br>
            <a:endParaRPr lang="en-US" sz="36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3000" y="533400"/>
            <a:ext cx="7010400" cy="646331"/>
          </a:xfrm>
          <a:prstGeom prst="rect">
            <a:avLst/>
          </a:prstGeom>
          <a:noFill/>
        </p:spPr>
        <p:txBody>
          <a:bodyPr wrap="square" rtlCol="0">
            <a:spAutoFit/>
          </a:bodyPr>
          <a:lstStyle/>
          <a:p>
            <a:pPr algn="ctr"/>
            <a:r>
              <a:rPr lang="en-US" sz="3600" dirty="0" smtClean="0"/>
              <a:t>Step six</a:t>
            </a:r>
            <a:endParaRPr lang="en-US" sz="3600" dirty="0"/>
          </a:p>
        </p:txBody>
      </p:sp>
      <p:sp>
        <p:nvSpPr>
          <p:cNvPr id="4" name="TextBox 3"/>
          <p:cNvSpPr txBox="1"/>
          <p:nvPr/>
        </p:nvSpPr>
        <p:spPr>
          <a:xfrm>
            <a:off x="1447800" y="5029200"/>
            <a:ext cx="6629400" cy="584775"/>
          </a:xfrm>
          <a:prstGeom prst="rect">
            <a:avLst/>
          </a:prstGeom>
          <a:noFill/>
        </p:spPr>
        <p:txBody>
          <a:bodyPr wrap="square" rtlCol="0">
            <a:spAutoFit/>
          </a:bodyPr>
          <a:lstStyle/>
          <a:p>
            <a:pPr algn="ctr"/>
            <a:r>
              <a:rPr lang="en-US" sz="3200" b="1" i="1" dirty="0" smtClean="0"/>
              <a:t>Hand it in and celebrate! </a:t>
            </a:r>
            <a:endParaRPr lang="en-US" sz="3200" dirty="0"/>
          </a:p>
        </p:txBody>
      </p:sp>
      <p:pic>
        <p:nvPicPr>
          <p:cNvPr id="6146" name="Picture 2" descr="C:\Documents and Settings\s.montgomery.BMISMW.000\Local Settings\Temporary Internet Files\Content.IE5\GXJP4CW3\MC900440317[1].jpg"/>
          <p:cNvPicPr>
            <a:picLocks noChangeAspect="1" noChangeArrowheads="1"/>
          </p:cNvPicPr>
          <p:nvPr/>
        </p:nvPicPr>
        <p:blipFill>
          <a:blip r:embed="rId2" cstate="print"/>
          <a:srcRect/>
          <a:stretch>
            <a:fillRect/>
          </a:stretch>
        </p:blipFill>
        <p:spPr bwMode="auto">
          <a:xfrm>
            <a:off x="2743200" y="1752600"/>
            <a:ext cx="3771900" cy="301752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3505200" y="1447800"/>
            <a:ext cx="2190750" cy="3048000"/>
          </a:xfrm>
          <a:prstGeom prst="rect">
            <a:avLst/>
          </a:prstGeom>
          <a:noFill/>
          <a:ln w="9525">
            <a:noFill/>
            <a:miter lim="800000"/>
            <a:headEnd/>
            <a:tailEnd/>
          </a:ln>
        </p:spPr>
      </p:pic>
      <p:sp>
        <p:nvSpPr>
          <p:cNvPr id="3" name="TextBox 2"/>
          <p:cNvSpPr txBox="1"/>
          <p:nvPr/>
        </p:nvSpPr>
        <p:spPr>
          <a:xfrm>
            <a:off x="1143000" y="533400"/>
            <a:ext cx="7010400" cy="646331"/>
          </a:xfrm>
          <a:prstGeom prst="rect">
            <a:avLst/>
          </a:prstGeom>
          <a:noFill/>
        </p:spPr>
        <p:txBody>
          <a:bodyPr wrap="square" rtlCol="0">
            <a:spAutoFit/>
          </a:bodyPr>
          <a:lstStyle/>
          <a:p>
            <a:pPr algn="ctr"/>
            <a:r>
              <a:rPr lang="en-US" sz="3600" dirty="0" smtClean="0"/>
              <a:t>Step one</a:t>
            </a:r>
            <a:endParaRPr lang="en-US" sz="3600" dirty="0"/>
          </a:p>
        </p:txBody>
      </p:sp>
      <p:sp>
        <p:nvSpPr>
          <p:cNvPr id="4" name="TextBox 3"/>
          <p:cNvSpPr txBox="1"/>
          <p:nvPr/>
        </p:nvSpPr>
        <p:spPr>
          <a:xfrm>
            <a:off x="1447800" y="5029200"/>
            <a:ext cx="6629400" cy="584775"/>
          </a:xfrm>
          <a:prstGeom prst="rect">
            <a:avLst/>
          </a:prstGeom>
          <a:noFill/>
        </p:spPr>
        <p:txBody>
          <a:bodyPr wrap="square" rtlCol="0">
            <a:spAutoFit/>
          </a:bodyPr>
          <a:lstStyle/>
          <a:p>
            <a:pPr algn="ctr"/>
            <a:r>
              <a:rPr lang="en-US" sz="3200" dirty="0" smtClean="0"/>
              <a:t>Choose a title from the list</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914400"/>
            <a:ext cx="8229600" cy="5334000"/>
          </a:xfrm>
        </p:spPr>
        <p:txBody>
          <a:bodyPr>
            <a:normAutofit/>
          </a:bodyPr>
          <a:lstStyle/>
          <a:p>
            <a:r>
              <a:rPr lang="en-US" sz="3600" i="1" dirty="0"/>
              <a:t>Do not instantly seize upon a title that sounds appealing and plunge into it headlong</a:t>
            </a:r>
            <a:r>
              <a:rPr lang="en-US" sz="3600" i="1" dirty="0" smtClean="0"/>
              <a:t>.</a:t>
            </a:r>
            <a:br>
              <a:rPr lang="en-US" sz="3600" i="1" dirty="0" smtClean="0"/>
            </a:br>
            <a:r>
              <a:rPr lang="en-US" sz="3600" i="1" dirty="0" smtClean="0"/>
              <a:t/>
            </a:r>
            <a:br>
              <a:rPr lang="en-US" sz="3600" i="1" dirty="0" smtClean="0"/>
            </a:br>
            <a:r>
              <a:rPr lang="en-US" sz="3600" i="1" dirty="0"/>
              <a:t>Which one allows you to</a:t>
            </a:r>
            <a:br>
              <a:rPr lang="en-US" sz="3600" i="1" dirty="0"/>
            </a:br>
            <a:r>
              <a:rPr lang="en-US" sz="3600" i="1" dirty="0"/>
              <a:t>demonstrate best your understanding of </a:t>
            </a:r>
            <a:r>
              <a:rPr lang="en-US" sz="3600" i="1" dirty="0" err="1"/>
              <a:t>ToK</a:t>
            </a:r>
            <a:r>
              <a:rPr lang="en-US" sz="3600" i="1" dirty="0"/>
              <a:t> issues and your own critical skills?</a:t>
            </a:r>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914400"/>
            <a:ext cx="8229600" cy="5334000"/>
          </a:xfrm>
        </p:spPr>
        <p:txBody>
          <a:bodyPr>
            <a:normAutofit/>
          </a:bodyPr>
          <a:lstStyle/>
          <a:p>
            <a:r>
              <a:rPr lang="en-US" sz="3600" i="1" dirty="0"/>
              <a:t>What are the key words or concepts</a:t>
            </a:r>
            <a:r>
              <a:rPr lang="en-US" sz="3600" i="1" dirty="0" smtClean="0"/>
              <a:t>?</a:t>
            </a:r>
            <a:br>
              <a:rPr lang="en-US" sz="3600" i="1" dirty="0" smtClean="0"/>
            </a:br>
            <a:r>
              <a:rPr lang="en-US" sz="3600" i="1" dirty="0" smtClean="0"/>
              <a:t/>
            </a:r>
            <a:br>
              <a:rPr lang="en-US" sz="3600" i="1" dirty="0" smtClean="0"/>
            </a:br>
            <a:r>
              <a:rPr lang="en-US" sz="3600" i="1" dirty="0"/>
              <a:t>Are you clear about what they mean</a:t>
            </a:r>
            <a:r>
              <a:rPr lang="en-US" sz="3600" i="1" dirty="0" smtClean="0"/>
              <a:t>?</a:t>
            </a:r>
            <a:br>
              <a:rPr lang="en-US" sz="3600" i="1" dirty="0" smtClean="0"/>
            </a:br>
            <a:r>
              <a:rPr lang="en-US" sz="3600" i="1" dirty="0" smtClean="0"/>
              <a:t/>
            </a:r>
            <a:br>
              <a:rPr lang="en-US" sz="3600" i="1" dirty="0" smtClean="0"/>
            </a:br>
            <a:r>
              <a:rPr lang="en-US" sz="3600" i="1" dirty="0" smtClean="0"/>
              <a:t>Give </a:t>
            </a:r>
            <a:r>
              <a:rPr lang="en-US" sz="3600" i="1" dirty="0"/>
              <a:t>these words some </a:t>
            </a:r>
            <a:r>
              <a:rPr lang="en-US" sz="3600" i="1" dirty="0" smtClean="0"/>
              <a:t>thought.</a:t>
            </a:r>
            <a:br>
              <a:rPr lang="en-US" sz="3600" i="1" dirty="0" smtClean="0"/>
            </a:br>
            <a:r>
              <a:rPr lang="en-US" sz="3600" i="1" dirty="0" smtClean="0"/>
              <a:t/>
            </a:r>
            <a:br>
              <a:rPr lang="en-US" sz="3600" i="1" dirty="0" smtClean="0"/>
            </a:br>
            <a:r>
              <a:rPr lang="en-US" sz="3600" i="1" dirty="0" smtClean="0"/>
              <a:t>Check your notes to clarify.</a:t>
            </a:r>
            <a:endParaRPr lang="en-US" sz="3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381000"/>
            <a:ext cx="8229600" cy="5867400"/>
          </a:xfrm>
        </p:spPr>
        <p:txBody>
          <a:bodyPr>
            <a:normAutofit fontScale="90000"/>
          </a:bodyPr>
          <a:lstStyle/>
          <a:p>
            <a:r>
              <a:rPr lang="en-US" sz="3600" i="1" dirty="0"/>
              <a:t>What are the key words or concepts</a:t>
            </a:r>
            <a:r>
              <a:rPr lang="en-US" sz="3600" i="1" dirty="0" smtClean="0"/>
              <a:t>?</a:t>
            </a:r>
            <a:br>
              <a:rPr lang="en-US" sz="3600" i="1" dirty="0" smtClean="0"/>
            </a:br>
            <a:r>
              <a:rPr lang="en-US" sz="3600" i="1" dirty="0" smtClean="0"/>
              <a:t/>
            </a:r>
            <a:br>
              <a:rPr lang="en-US" sz="3600" i="1" dirty="0" smtClean="0"/>
            </a:br>
            <a:r>
              <a:rPr lang="en-US" sz="3600" i="1" dirty="0"/>
              <a:t>Are you clear about what they mean</a:t>
            </a:r>
            <a:r>
              <a:rPr lang="en-US" sz="3600" i="1" dirty="0" smtClean="0"/>
              <a:t>?</a:t>
            </a:r>
            <a:br>
              <a:rPr lang="en-US" sz="3600" i="1" dirty="0" smtClean="0"/>
            </a:br>
            <a:r>
              <a:rPr lang="en-US" sz="3600" i="1" dirty="0" smtClean="0"/>
              <a:t/>
            </a:r>
            <a:br>
              <a:rPr lang="en-US" sz="3600" i="1" dirty="0" smtClean="0"/>
            </a:br>
            <a:r>
              <a:rPr lang="en-US" sz="3600" i="1" dirty="0" smtClean="0"/>
              <a:t>Give </a:t>
            </a:r>
            <a:r>
              <a:rPr lang="en-US" sz="3600" i="1" dirty="0"/>
              <a:t>these words some </a:t>
            </a:r>
            <a:r>
              <a:rPr lang="en-US" sz="3600" i="1" dirty="0" smtClean="0"/>
              <a:t>thought.</a:t>
            </a:r>
            <a:br>
              <a:rPr lang="en-US" sz="3600" i="1" dirty="0" smtClean="0"/>
            </a:br>
            <a:r>
              <a:rPr lang="en-US" sz="3600" i="1" dirty="0" smtClean="0"/>
              <a:t/>
            </a:r>
            <a:br>
              <a:rPr lang="en-US" sz="3600" i="1" dirty="0" smtClean="0"/>
            </a:br>
            <a:r>
              <a:rPr lang="en-US" sz="3600" i="1" dirty="0" smtClean="0"/>
              <a:t>Check your notes to clarify.</a:t>
            </a:r>
            <a:br>
              <a:rPr lang="en-US" sz="3600" i="1" dirty="0" smtClean="0"/>
            </a:br>
            <a:r>
              <a:rPr lang="en-US" sz="3600" i="1" dirty="0" smtClean="0"/>
              <a:t/>
            </a:r>
            <a:br>
              <a:rPr lang="en-US" sz="3600" i="1" dirty="0" smtClean="0"/>
            </a:br>
            <a:r>
              <a:rPr lang="en-US" sz="3600" i="1" dirty="0"/>
              <a:t>Put the title into your own words to make sure</a:t>
            </a:r>
            <a:br>
              <a:rPr lang="en-US" sz="3600" i="1" dirty="0"/>
            </a:br>
            <a:r>
              <a:rPr lang="en-US" sz="3600" i="1" dirty="0"/>
              <a:t>you understand what is being asked.</a:t>
            </a:r>
            <a:br>
              <a:rPr lang="en-US" sz="3600" i="1" dirty="0"/>
            </a:br>
            <a:endParaRPr lang="en-US" sz="3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3000" y="533400"/>
            <a:ext cx="7010400" cy="646331"/>
          </a:xfrm>
          <a:prstGeom prst="rect">
            <a:avLst/>
          </a:prstGeom>
          <a:noFill/>
        </p:spPr>
        <p:txBody>
          <a:bodyPr wrap="square" rtlCol="0">
            <a:spAutoFit/>
          </a:bodyPr>
          <a:lstStyle/>
          <a:p>
            <a:pPr algn="ctr"/>
            <a:r>
              <a:rPr lang="en-US" sz="3600" dirty="0" smtClean="0"/>
              <a:t>Step two</a:t>
            </a:r>
            <a:endParaRPr lang="en-US" sz="3600" dirty="0"/>
          </a:p>
        </p:txBody>
      </p:sp>
      <p:sp>
        <p:nvSpPr>
          <p:cNvPr id="4" name="TextBox 3"/>
          <p:cNvSpPr txBox="1"/>
          <p:nvPr/>
        </p:nvSpPr>
        <p:spPr>
          <a:xfrm>
            <a:off x="1447800" y="5029200"/>
            <a:ext cx="6629400" cy="1077218"/>
          </a:xfrm>
          <a:prstGeom prst="rect">
            <a:avLst/>
          </a:prstGeom>
          <a:noFill/>
        </p:spPr>
        <p:txBody>
          <a:bodyPr wrap="square" rtlCol="0">
            <a:spAutoFit/>
          </a:bodyPr>
          <a:lstStyle/>
          <a:p>
            <a:pPr algn="ctr"/>
            <a:r>
              <a:rPr lang="en-US" sz="3200" b="1" i="1" dirty="0"/>
              <a:t>Read the Instructions and the Assessment Criteria</a:t>
            </a:r>
            <a:endParaRPr lang="en-US" sz="3200" dirty="0"/>
          </a:p>
        </p:txBody>
      </p:sp>
      <p:pic>
        <p:nvPicPr>
          <p:cNvPr id="3074" name="Picture 2" descr="C:\Documents and Settings\s.montgomery.BMISMW.000\Local Settings\Temporary Internet Files\Content.IE5\J1OJ9WG8\MC900098035[1].wmf"/>
          <p:cNvPicPr>
            <a:picLocks noChangeAspect="1" noChangeArrowheads="1"/>
          </p:cNvPicPr>
          <p:nvPr/>
        </p:nvPicPr>
        <p:blipFill>
          <a:blip r:embed="rId2" cstate="print"/>
          <a:srcRect/>
          <a:stretch>
            <a:fillRect/>
          </a:stretch>
        </p:blipFill>
        <p:spPr bwMode="auto">
          <a:xfrm>
            <a:off x="2971800" y="1447800"/>
            <a:ext cx="3295650" cy="32271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381000"/>
            <a:ext cx="8229600" cy="5867400"/>
          </a:xfrm>
        </p:spPr>
        <p:txBody>
          <a:bodyPr>
            <a:normAutofit fontScale="90000"/>
          </a:bodyPr>
          <a:lstStyle/>
          <a:p>
            <a:r>
              <a:rPr lang="en-US" sz="3200" i="1" dirty="0" smtClean="0"/>
              <a:t/>
            </a:r>
            <a:br>
              <a:rPr lang="en-US" sz="3200" i="1" dirty="0" smtClean="0"/>
            </a:br>
            <a:r>
              <a:rPr lang="en-US" sz="3200" i="1" dirty="0"/>
              <a:t/>
            </a:r>
            <a:br>
              <a:rPr lang="en-US" sz="3200" i="1" dirty="0"/>
            </a:br>
            <a:r>
              <a:rPr lang="en-US" sz="3200" i="1" dirty="0" smtClean="0"/>
              <a:t>Read </a:t>
            </a:r>
            <a:r>
              <a:rPr lang="en-US" sz="3200" i="1" dirty="0"/>
              <a:t>the general instructions for the essay. AND read the essay title you've chosen: </a:t>
            </a:r>
            <a:r>
              <a:rPr lang="en-US" sz="3100" b="1" dirty="0"/>
              <a:t>what are</a:t>
            </a:r>
            <a:br>
              <a:rPr lang="en-US" sz="3100" b="1" dirty="0"/>
            </a:br>
            <a:r>
              <a:rPr lang="en-US" sz="3100" b="1" dirty="0"/>
              <a:t>the key </a:t>
            </a:r>
            <a:r>
              <a:rPr lang="en-US" sz="3100" b="1" dirty="0" smtClean="0"/>
              <a:t>words</a:t>
            </a:r>
            <a:r>
              <a:rPr lang="en-US" sz="3100" b="1" dirty="0"/>
              <a:t>?</a:t>
            </a:r>
            <a:r>
              <a:rPr lang="en-US" i="1" dirty="0" smtClean="0"/>
              <a:t/>
            </a:r>
            <a:br>
              <a:rPr lang="en-US" i="1" dirty="0" smtClean="0"/>
            </a:br>
            <a:r>
              <a:rPr lang="en-US" i="1" dirty="0"/>
              <a:t/>
            </a:r>
            <a:br>
              <a:rPr lang="en-US" i="1" dirty="0"/>
            </a:br>
            <a:r>
              <a:rPr lang="en-US" i="1" dirty="0" smtClean="0"/>
              <a:t/>
            </a:r>
            <a:br>
              <a:rPr lang="en-US" i="1" dirty="0" smtClean="0"/>
            </a:br>
            <a:r>
              <a:rPr lang="en-US" sz="4000" i="1" dirty="0" smtClean="0"/>
              <a:t>Read the assessment criteria – focus on the top band!</a:t>
            </a:r>
            <a:r>
              <a:rPr lang="en-US" i="1" dirty="0" smtClean="0"/>
              <a:t/>
            </a:r>
            <a:br>
              <a:rPr lang="en-US" i="1" dirty="0" smtClean="0"/>
            </a:br>
            <a:r>
              <a:rPr lang="en-US" i="1" dirty="0"/>
              <a:t/>
            </a:r>
            <a:br>
              <a:rPr lang="en-US" i="1" dirty="0"/>
            </a:br>
            <a:r>
              <a:rPr lang="en-US" i="1" dirty="0" smtClean="0"/>
              <a:t/>
            </a:r>
            <a:br>
              <a:rPr lang="en-US" i="1" dirty="0" smtClean="0"/>
            </a:br>
            <a:endParaRPr lang="en-US"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3000" y="533400"/>
            <a:ext cx="7010400" cy="646331"/>
          </a:xfrm>
          <a:prstGeom prst="rect">
            <a:avLst/>
          </a:prstGeom>
          <a:noFill/>
        </p:spPr>
        <p:txBody>
          <a:bodyPr wrap="square" rtlCol="0">
            <a:spAutoFit/>
          </a:bodyPr>
          <a:lstStyle/>
          <a:p>
            <a:pPr algn="ctr"/>
            <a:r>
              <a:rPr lang="en-US" sz="3600" dirty="0" smtClean="0"/>
              <a:t>Step three</a:t>
            </a:r>
            <a:endParaRPr lang="en-US" sz="3600" dirty="0"/>
          </a:p>
        </p:txBody>
      </p:sp>
      <p:sp>
        <p:nvSpPr>
          <p:cNvPr id="4" name="TextBox 3"/>
          <p:cNvSpPr txBox="1"/>
          <p:nvPr/>
        </p:nvSpPr>
        <p:spPr>
          <a:xfrm>
            <a:off x="1447800" y="5029200"/>
            <a:ext cx="6629400" cy="584775"/>
          </a:xfrm>
          <a:prstGeom prst="rect">
            <a:avLst/>
          </a:prstGeom>
          <a:noFill/>
        </p:spPr>
        <p:txBody>
          <a:bodyPr wrap="square" rtlCol="0">
            <a:spAutoFit/>
          </a:bodyPr>
          <a:lstStyle/>
          <a:p>
            <a:pPr algn="ctr"/>
            <a:r>
              <a:rPr lang="en-US" sz="3200" b="1" i="1" dirty="0" smtClean="0"/>
              <a:t>Gather your ideas</a:t>
            </a:r>
            <a:endParaRPr lang="en-US" sz="3200" dirty="0"/>
          </a:p>
        </p:txBody>
      </p:sp>
      <p:pic>
        <p:nvPicPr>
          <p:cNvPr id="4098" name="Picture 2"/>
          <p:cNvPicPr>
            <a:picLocks noChangeAspect="1" noChangeArrowheads="1"/>
          </p:cNvPicPr>
          <p:nvPr/>
        </p:nvPicPr>
        <p:blipFill>
          <a:blip r:embed="rId2" cstate="print"/>
          <a:srcRect/>
          <a:stretch>
            <a:fillRect/>
          </a:stretch>
        </p:blipFill>
        <p:spPr bwMode="auto">
          <a:xfrm>
            <a:off x="3352800" y="1219200"/>
            <a:ext cx="2590800" cy="364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381000"/>
            <a:ext cx="8229600" cy="5867400"/>
          </a:xfrm>
        </p:spPr>
        <p:txBody>
          <a:bodyPr>
            <a:normAutofit/>
          </a:bodyPr>
          <a:lstStyle/>
          <a:p>
            <a:r>
              <a:rPr lang="en-US" sz="3200" i="1" dirty="0" smtClean="0"/>
              <a:t>Read your title and start to identify the knowledge issues it raises.</a:t>
            </a:r>
            <a:br>
              <a:rPr lang="en-US" sz="3200" i="1" dirty="0" smtClean="0"/>
            </a:br>
            <a:r>
              <a:rPr lang="en-US" sz="3200" i="1" dirty="0" smtClean="0"/>
              <a:t/>
            </a:r>
            <a:br>
              <a:rPr lang="en-US" sz="3200" i="1" dirty="0" smtClean="0"/>
            </a:br>
            <a:r>
              <a:rPr lang="en-US" sz="3200" i="1" dirty="0" smtClean="0"/>
              <a:t>Which Areas of Knowledge and Ways of Knowing are relevant here?</a:t>
            </a:r>
            <a:br>
              <a:rPr lang="en-US" sz="3200" i="1" dirty="0" smtClean="0"/>
            </a:br>
            <a:r>
              <a:rPr lang="en-US" sz="3200" i="1" dirty="0"/>
              <a:t/>
            </a:r>
            <a:br>
              <a:rPr lang="en-US" sz="3200" i="1" dirty="0"/>
            </a:br>
            <a:r>
              <a:rPr lang="en-US" sz="3200" i="1" dirty="0" smtClean="0"/>
              <a:t>Give it some personal thought</a:t>
            </a:r>
            <a:endParaRPr lang="en-US" sz="3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TotalTime>
  <Words>148</Words>
  <Application>Microsoft Office PowerPoint</Application>
  <PresentationFormat>On-screen Show (4:3)</PresentationFormat>
  <Paragraphs>35</Paragraphs>
  <Slides>14</Slides>
  <Notes>6</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        6 steps to a really good TOK essay</vt:lpstr>
      <vt:lpstr>Slide 2</vt:lpstr>
      <vt:lpstr>Do not instantly seize upon a title that sounds appealing and plunge into it headlong.  Which one allows you to demonstrate best your understanding of ToK issues and your own critical skills?</vt:lpstr>
      <vt:lpstr>What are the key words or concepts?  Are you clear about what they mean?  Give these words some thought.  Check your notes to clarify.</vt:lpstr>
      <vt:lpstr>What are the key words or concepts?  Are you clear about what they mean?  Give these words some thought.  Check your notes to clarify.  Put the title into your own words to make sure you understand what is being asked. </vt:lpstr>
      <vt:lpstr>Slide 6</vt:lpstr>
      <vt:lpstr>  Read the general instructions for the essay. AND read the essay title you've chosen: what are the key words?   Read the assessment criteria – focus on the top band!   </vt:lpstr>
      <vt:lpstr>Slide 8</vt:lpstr>
      <vt:lpstr>Read your title and start to identify the knowledge issues it raises.  Which Areas of Knowledge and Ways of Knowing are relevant here?  Give it some personal thought</vt:lpstr>
      <vt:lpstr>Slide 10</vt:lpstr>
      <vt:lpstr>Put your notes in related groups and then start to put them into some sort of order. E.g. Introduction Argument/counter argument strengths/weakness comparisons of AOK Examples Conclusion  There is no set formula but it must fulfill the criteria</vt:lpstr>
      <vt:lpstr>Slide 12</vt:lpstr>
      <vt:lpstr>Keep your notes in front of you. Keep it relevant. Do not use clichéd examples. Do not use dictionary definitions. Make sure you understand what you have written. Check your facts. Identify your sources. Read it out loud. </vt:lpstr>
      <vt:lpstr>Slide 14</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 steps to a good TOK essay</dc:title>
  <dc:creator>Valued Acer Customer</dc:creator>
  <cp:lastModifiedBy>Valued Acer Customer</cp:lastModifiedBy>
  <cp:revision>4</cp:revision>
  <dcterms:created xsi:type="dcterms:W3CDTF">2012-09-12T14:52:36Z</dcterms:created>
  <dcterms:modified xsi:type="dcterms:W3CDTF">2012-09-12T15:30:28Z</dcterms:modified>
</cp:coreProperties>
</file>